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7620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B32"/>
    <a:srgbClr val="C81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4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CoreSafe scope revised using the client brief and a review of TerreSauver’s public service descriptions. Content expresses CoreSafe’s proposed offer, not TerreSauver credentials or a claim of completed CoreSafe projects. Reference pages: https://www.terresauver.com/what-we-do/ ; https://www.terresauver.com/collision-prevention-systems-cps/ ; https://www.terresauver.com/documentation-standards/ ; https://www.terresauver.com/impact-management-communications-training-the-human-element/ . Confirm service delivery responsibilities and available specialist capability before external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CoreSafe scope revised using the client brief and a review of TerreSauver’s public service descriptions. Content expresses CoreSafe’s proposed offer, not TerreSauver credentials or a claim of completed CoreSafe projects. Reference pages: https://www.terresauver.com/what-we-do/ ; https://www.terresauver.com/collision-prevention-systems-cps/ ; https://www.terresauver.com/documentation-standards/ ; https://www.terresauver.com/impact-management-communications-training-the-human-element/ . Confirm service delivery responsibilities and available specialist capability before external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CoreSafe scope revised using the client brief and a review of TerreSauver’s public service descriptions. Content expresses CoreSafe’s proposed offer, not TerreSauver credentials or a claim of completed CoreSafe projects. Reference pages: https://www.terresauver.com/what-we-do/ ; https://www.terresauver.com/collision-prevention-systems-cps/ ; https://www.terresauver.com/documentation-standards/ ; https://www.terresauver.com/impact-management-communications-training-the-human-element/ . Confirm service delivery responsibilities and available specialist capability before external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CoreSafe scope revised using the client brief and a review of TerreSauver’s public service descriptions. Content expresses CoreSafe’s proposed offer, not TerreSauver credentials or a claim of completed CoreSafe projects. Reference pages: https://www.terresauver.com/what-we-do/ ; https://www.terresauver.com/collision-prevention-systems-cps/ ; https://www.terresauver.com/documentation-standards/ ; https://www.terresauver.com/impact-management-communications-training-the-human-element/ . Confirm service delivery responsibilities and available specialist capability before external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CoreSafe scope revised using the client brief and a review of TerreSauver’s public service descriptions. Content expresses CoreSafe’s proposed offer, not TerreSauver credentials or a claim of completed CoreSafe projects. Reference pages: https://www.terresauver.com/what-we-do/ ; https://www.terresauver.com/collision-prevention-systems-cps/ ; https://www.terresauver.com/documentation-standards/ ; https://www.terresauver.com/impact-management-communications-training-the-human-element/ . Confirm service delivery responsibilities and available specialist capability before external publication.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10"/>
          <p:cNvPicPr>
            <a:picLocks noChangeAspect="1"/>
          </p:cNvPicPr>
          <p:nvPr/>
        </p:nvPicPr>
        <p:blipFill>
          <a:blip r:embed="rId3"/>
          <a:srcRect l="4976" r="4976"/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7A98C2-6E93-42FB-835A-953B3A3DC4A4}"/>
              </a:ext>
            </a:extLst>
          </p:cNvPr>
          <p:cNvSpPr>
            <a:spLocks noGrp="1"/>
          </p:cNvSpPr>
          <p:nvPr/>
        </p:nvSpPr>
        <p:spPr>
          <a:xfrm>
            <a:off x="0" y="-1"/>
            <a:ext cx="12199200" cy="3537975"/>
          </a:xfrm>
          <a:prstGeom prst="rect">
            <a:avLst/>
          </a:prstGeom>
          <a:gradFill>
            <a:gsLst>
              <a:gs pos="0">
                <a:srgbClr val="111519">
                  <a:alpha val="98000"/>
                </a:srgbClr>
              </a:gs>
              <a:gs pos="42000">
                <a:srgbClr val="111519">
                  <a:alpha val="88000"/>
                </a:srgbClr>
              </a:gs>
              <a:gs pos="70000">
                <a:srgbClr val="111519">
                  <a:alpha val="28000"/>
                </a:srgbClr>
              </a:gs>
              <a:gs pos="100000">
                <a:srgbClr val="111519">
                  <a:alpha val="0"/>
                </a:srgbClr>
              </a:gs>
            </a:gsLst>
            <a:lin ang="5400000"/>
          </a:gra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9BA93C-4F86-4721-9833-D883E9CE7BF7}"/>
              </a:ext>
            </a:extLst>
          </p:cNvPr>
          <p:cNvSpPr>
            <a:spLocks noGrp="1"/>
          </p:cNvSpPr>
          <p:nvPr/>
        </p:nvSpPr>
        <p:spPr>
          <a:xfrm>
            <a:off x="8565453" y="749816"/>
            <a:ext cx="38100" cy="295561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43E09E-2734-418B-A74F-48A4C0B9C716}"/>
              </a:ext>
            </a:extLst>
          </p:cNvPr>
          <p:cNvSpPr>
            <a:spLocks noGrp="1"/>
          </p:cNvSpPr>
          <p:nvPr/>
        </p:nvSpPr>
        <p:spPr>
          <a:xfrm>
            <a:off x="10878900" y="7196304"/>
            <a:ext cx="723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 dirty="0">
                <a:solidFill>
                  <a:schemeClr val="bg1"/>
                </a:solidFill>
                <a:latin typeface="Inter"/>
                <a:ea typeface="Inter"/>
                <a:cs typeface="Inter"/>
              </a:rPr>
              <a:t>2026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0FB11FD-C4B9-4A29-8E85-BAE79F498161}"/>
              </a:ext>
            </a:extLst>
          </p:cNvPr>
          <p:cNvSpPr>
            <a:spLocks noGrp="1"/>
          </p:cNvSpPr>
          <p:nvPr/>
        </p:nvSpPr>
        <p:spPr>
          <a:xfrm>
            <a:off x="10878900" y="6886124"/>
            <a:ext cx="7239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MINING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66405C-E4A0-47E8-A10D-F097E2242A1D}"/>
              </a:ext>
            </a:extLst>
          </p:cNvPr>
          <p:cNvSpPr>
            <a:spLocks noGrp="1"/>
          </p:cNvSpPr>
          <p:nvPr/>
        </p:nvSpPr>
        <p:spPr>
          <a:xfrm>
            <a:off x="10878900" y="7129462"/>
            <a:ext cx="72390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AEFFC7-F81A-4E62-8C9F-8C13A79C9BE9}"/>
              </a:ext>
            </a:extLst>
          </p:cNvPr>
          <p:cNvSpPr>
            <a:spLocks noGrp="1"/>
          </p:cNvSpPr>
          <p:nvPr/>
        </p:nvSpPr>
        <p:spPr>
          <a:xfrm>
            <a:off x="8655828" y="731004"/>
            <a:ext cx="3145500" cy="3844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0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025">
                <a:solidFill>
                  <a:srgbClr val="FFFFFF"/>
                </a:solidFill>
                <a:latin typeface="Inter"/>
                <a:ea typeface="Inter"/>
                <a:cs typeface="Inter"/>
              </a:rPr>
              <a:t>Clarity behind </a:t>
            </a:r>
            <a:r>
              <a:rPr sz="2025">
                <a:solidFill>
                  <a:srgbClr val="C8102E"/>
                </a:solidFill>
                <a:latin typeface="Inter"/>
                <a:ea typeface="Inter"/>
                <a:cs typeface="Inter"/>
              </a:rPr>
              <a:t>every</a:t>
            </a:r>
            <a:r>
              <a:rPr sz="2025">
                <a:solidFill>
                  <a:srgbClr val="FFFFFF"/>
                </a:solidFill>
                <a:latin typeface="Inter"/>
                <a:ea typeface="Inter"/>
                <a:cs typeface="Inter"/>
              </a:rPr>
              <a:t> control™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C07D3D-84FF-E517-B123-198ABD74CC0A}"/>
              </a:ext>
            </a:extLst>
          </p:cNvPr>
          <p:cNvSpPr>
            <a:spLocks noGrp="1"/>
          </p:cNvSpPr>
          <p:nvPr/>
        </p:nvSpPr>
        <p:spPr>
          <a:xfrm rot="16200000">
            <a:off x="-765600" y="758398"/>
            <a:ext cx="7620002" cy="6103198"/>
          </a:xfrm>
          <a:prstGeom prst="rect">
            <a:avLst/>
          </a:prstGeom>
          <a:gradFill>
            <a:gsLst>
              <a:gs pos="0">
                <a:srgbClr val="111519">
                  <a:alpha val="98000"/>
                </a:srgbClr>
              </a:gs>
              <a:gs pos="42000">
                <a:srgbClr val="111519">
                  <a:alpha val="88000"/>
                </a:srgbClr>
              </a:gs>
              <a:gs pos="70000">
                <a:srgbClr val="111519">
                  <a:alpha val="28000"/>
                </a:srgbClr>
              </a:gs>
              <a:gs pos="100000">
                <a:srgbClr val="111519">
                  <a:alpha val="0"/>
                </a:srgbClr>
              </a:gs>
            </a:gsLst>
            <a:lin ang="5400000"/>
          </a:gra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5221C7-0594-4EAE-91C8-6E9490B8D167}"/>
              </a:ext>
            </a:extLst>
          </p:cNvPr>
          <p:cNvSpPr>
            <a:spLocks noGrp="1"/>
          </p:cNvSpPr>
          <p:nvPr/>
        </p:nvSpPr>
        <p:spPr>
          <a:xfrm>
            <a:off x="-7200" y="0"/>
            <a:ext cx="194400" cy="76200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6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00" y="610805"/>
            <a:ext cx="4090657" cy="6248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3A8F70-0E21-C1DB-8919-63ECBC03BEDD}"/>
              </a:ext>
            </a:extLst>
          </p:cNvPr>
          <p:cNvSpPr>
            <a:spLocks noGrp="1"/>
          </p:cNvSpPr>
          <p:nvPr/>
        </p:nvSpPr>
        <p:spPr>
          <a:xfrm>
            <a:off x="935475" y="6882884"/>
            <a:ext cx="25584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Inter"/>
                <a:ea typeface="Inter"/>
                <a:cs typeface="Inter"/>
              </a:rPr>
              <a:t>core.</a:t>
            </a:r>
            <a:r>
              <a:rPr sz="1200" b="1" dirty="0">
                <a:solidFill>
                  <a:srgbClr val="C8102E"/>
                </a:solidFill>
                <a:latin typeface="Inter"/>
                <a:ea typeface="Inter"/>
                <a:cs typeface="Inter"/>
              </a:rPr>
              <a:t>sure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27F882-A97C-6488-2D4C-A58AFDF2DA7F}"/>
              </a:ext>
            </a:extLst>
          </p:cNvPr>
          <p:cNvSpPr>
            <a:spLocks noGrp="1"/>
          </p:cNvSpPr>
          <p:nvPr/>
        </p:nvSpPr>
        <p:spPr>
          <a:xfrm>
            <a:off x="712800" y="2470793"/>
            <a:ext cx="57150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1">
                <a:solidFill>
                  <a:schemeClr val="bg1"/>
                </a:solidFill>
                <a:latin typeface="Inter"/>
                <a:ea typeface="Inter"/>
                <a:cs typeface="Inter"/>
              </a:rPr>
              <a:t>COMPANY</a:t>
            </a:r>
          </a:p>
          <a:p>
            <a:r>
              <a:rPr sz="7200" b="1">
                <a:solidFill>
                  <a:schemeClr val="bg1"/>
                </a:solidFill>
                <a:latin typeface="Inter"/>
                <a:ea typeface="Inter"/>
                <a:cs typeface="Inter"/>
              </a:rPr>
              <a:t>PROFILE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934547B-3599-4BDC-6241-0A3473095147}"/>
              </a:ext>
            </a:extLst>
          </p:cNvPr>
          <p:cNvSpPr>
            <a:spLocks noGrp="1"/>
          </p:cNvSpPr>
          <p:nvPr/>
        </p:nvSpPr>
        <p:spPr>
          <a:xfrm>
            <a:off x="841214" y="4779117"/>
            <a:ext cx="1563624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65922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CC5D30-0187-448D-98FE-0445D6278456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1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ABOUT CORE SURE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F19D1F-6846-4FBC-9739-7604A367BEC4}"/>
              </a:ext>
            </a:extLst>
          </p:cNvPr>
          <p:cNvSpPr>
            <a:spLocks noGrp="1"/>
          </p:cNvSpPr>
          <p:nvPr/>
        </p:nvSpPr>
        <p:spPr>
          <a:xfrm>
            <a:off x="666750" y="847725"/>
            <a:ext cx="51435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37BAAC-C58C-49C8-9CA9-240B3E0E3161}"/>
              </a:ext>
            </a:extLst>
          </p:cNvPr>
          <p:cNvSpPr>
            <a:spLocks noGrp="1"/>
          </p:cNvSpPr>
          <p:nvPr/>
        </p:nvSpPr>
        <p:spPr>
          <a:xfrm>
            <a:off x="666750" y="1123950"/>
            <a:ext cx="5715000" cy="1238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6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Independent assurance</a:t>
            </a:r>
          </a:p>
          <a:p>
            <a:pPr algn="l">
              <a:buNone/>
              <a:defRPr sz="36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for mining operations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5C7326-58FA-4F44-AE0E-5208C999E2F2}"/>
              </a:ext>
            </a:extLst>
          </p:cNvPr>
          <p:cNvSpPr>
            <a:spLocks noGrp="1"/>
          </p:cNvSpPr>
          <p:nvPr/>
        </p:nvSpPr>
        <p:spPr>
          <a:xfrm>
            <a:off x="666750" y="2724150"/>
            <a:ext cx="5334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buNone/>
              <a:defRPr sz="1650" b="0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252B32"/>
                </a:solidFill>
                <a:latin typeface="Inter"/>
                <a:ea typeface="Inter"/>
                <a:cs typeface="Inter"/>
              </a:rPr>
              <a:t>Core Sure supports mining operations in defining, implementing and verifying effective collision prevention controls, from initial requirements to ongoing operational assurance.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D50D3D-73C5-4ACB-AB6D-D223E792053C}"/>
              </a:ext>
            </a:extLst>
          </p:cNvPr>
          <p:cNvSpPr>
            <a:spLocks noGrp="1"/>
          </p:cNvSpPr>
          <p:nvPr/>
        </p:nvSpPr>
        <p:spPr>
          <a:xfrm>
            <a:off x="666750" y="4000500"/>
            <a:ext cx="533400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just">
              <a:buNone/>
              <a:defRPr sz="142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We help clients assess risks, evaluate suitable solutions and prepare people and operations for implementation. Our assurance examines control performance, workforce adoption and the impact on production continuity.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BB60B2-6286-4D4D-8508-6D3A41B453DF}"/>
              </a:ext>
            </a:extLst>
          </p:cNvPr>
          <p:cNvSpPr>
            <a:spLocks noGrp="1"/>
          </p:cNvSpPr>
          <p:nvPr/>
        </p:nvSpPr>
        <p:spPr>
          <a:xfrm>
            <a:off x="6572250" y="0"/>
            <a:ext cx="5619750" cy="7620000"/>
          </a:xfrm>
          <a:prstGeom prst="rect">
            <a:avLst/>
          </a:prstGeom>
          <a:solidFill>
            <a:srgbClr val="F2F3F4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5EA80A-189A-4428-8714-4A13A01775C9}"/>
              </a:ext>
            </a:extLst>
          </p:cNvPr>
          <p:cNvSpPr>
            <a:spLocks noGrp="1"/>
          </p:cNvSpPr>
          <p:nvPr/>
        </p:nvSpPr>
        <p:spPr>
          <a:xfrm>
            <a:off x="7951801" y="562350"/>
            <a:ext cx="2952750" cy="19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05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1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WHERE WE ADD VALUE</a:t>
            </a:r>
          </a:p>
        </p:txBody>
      </p:sp>
      <p:pic>
        <p:nvPicPr>
          <p:cNvPr id="42" name="Picture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86600" y="1409700"/>
            <a:ext cx="609600" cy="6096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086E369-79AE-4990-90D2-3375EECF673B}"/>
              </a:ext>
            </a:extLst>
          </p:cNvPr>
          <p:cNvSpPr>
            <a:spLocks noGrp="1"/>
          </p:cNvSpPr>
          <p:nvPr/>
        </p:nvSpPr>
        <p:spPr>
          <a:xfrm>
            <a:off x="7962900" y="1390650"/>
            <a:ext cx="323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Risks and requirements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62B364-2D7F-4D7C-859C-B13B70BC2B44}"/>
              </a:ext>
            </a:extLst>
          </p:cNvPr>
          <p:cNvSpPr>
            <a:spLocks noGrp="1"/>
          </p:cNvSpPr>
          <p:nvPr/>
        </p:nvSpPr>
        <p:spPr>
          <a:xfrm>
            <a:off x="7962900" y="1866900"/>
            <a:ext cx="31432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Clear operating requirements and test criteria grounded in the mine’s risks.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BAFAFE4-02D0-4532-A396-5B31B3EA16DE}"/>
              </a:ext>
            </a:extLst>
          </p:cNvPr>
          <p:cNvSpPr>
            <a:spLocks noGrp="1"/>
          </p:cNvSpPr>
          <p:nvPr/>
        </p:nvSpPr>
        <p:spPr>
          <a:xfrm>
            <a:off x="7086600" y="2762250"/>
            <a:ext cx="4000500" cy="0"/>
          </a:xfrm>
          <a:prstGeom prst="line">
            <a:avLst/>
          </a:prstGeom>
          <a:noFill/>
          <a:ln w="19050">
            <a:solidFill>
              <a:srgbClr val="D9DD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6" name="Picture 3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86600" y="3124200"/>
            <a:ext cx="609600" cy="60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C95BBBE-7C7A-41B8-93F4-ED106C7A25CA}"/>
              </a:ext>
            </a:extLst>
          </p:cNvPr>
          <p:cNvSpPr>
            <a:spLocks noGrp="1"/>
          </p:cNvSpPr>
          <p:nvPr/>
        </p:nvSpPr>
        <p:spPr>
          <a:xfrm>
            <a:off x="7962900" y="3105150"/>
            <a:ext cx="323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Implementation readiness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3161D1-4E9F-4079-B9A3-CBD765C929F1}"/>
              </a:ext>
            </a:extLst>
          </p:cNvPr>
          <p:cNvSpPr>
            <a:spLocks noGrp="1"/>
          </p:cNvSpPr>
          <p:nvPr/>
        </p:nvSpPr>
        <p:spPr>
          <a:xfrm>
            <a:off x="7962900" y="3581400"/>
            <a:ext cx="31432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Suitable technology, practical procedures and people prepared for change.</a:t>
            </a:r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233065B0-1D50-4A17-8351-FF129BC7B851}"/>
              </a:ext>
            </a:extLst>
          </p:cNvPr>
          <p:cNvSpPr>
            <a:spLocks noGrp="1"/>
          </p:cNvSpPr>
          <p:nvPr/>
        </p:nvSpPr>
        <p:spPr>
          <a:xfrm>
            <a:off x="7086600" y="4476750"/>
            <a:ext cx="4000500" cy="0"/>
          </a:xfrm>
          <a:prstGeom prst="line">
            <a:avLst/>
          </a:prstGeom>
          <a:noFill/>
          <a:ln w="19050">
            <a:solidFill>
              <a:srgbClr val="D9DDE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0" name="Picture 39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086600" y="4838700"/>
            <a:ext cx="609600" cy="6096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1E0D07D-25BA-496B-9D3B-57DB7D37A025}"/>
              </a:ext>
            </a:extLst>
          </p:cNvPr>
          <p:cNvSpPr>
            <a:spLocks noGrp="1"/>
          </p:cNvSpPr>
          <p:nvPr/>
        </p:nvSpPr>
        <p:spPr>
          <a:xfrm>
            <a:off x="7962900" y="4819650"/>
            <a:ext cx="323850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Performance and assurance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FA54242-B649-4AB4-9202-4714EFED8740}"/>
              </a:ext>
            </a:extLst>
          </p:cNvPr>
          <p:cNvSpPr>
            <a:spLocks noGrp="1"/>
          </p:cNvSpPr>
          <p:nvPr/>
        </p:nvSpPr>
        <p:spPr>
          <a:xfrm>
            <a:off x="7962900" y="5295900"/>
            <a:ext cx="31432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Evidence of control effectiveness and its effect on safety and production.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8365544-CBD9-46DE-BC4C-D898793032F9}"/>
              </a:ext>
            </a:extLst>
          </p:cNvPr>
          <p:cNvSpPr>
            <a:spLocks noGrp="1"/>
          </p:cNvSpPr>
          <p:nvPr/>
        </p:nvSpPr>
        <p:spPr>
          <a:xfrm>
            <a:off x="666750" y="5350908"/>
            <a:ext cx="5334000" cy="1028700"/>
          </a:xfrm>
          <a:prstGeom prst="rect">
            <a:avLst/>
          </a:prstGeom>
          <a:solidFill>
            <a:srgbClr val="252B3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EE4771-441B-438D-BE68-15241E0B540A}"/>
              </a:ext>
            </a:extLst>
          </p:cNvPr>
          <p:cNvSpPr>
            <a:spLocks noGrp="1"/>
          </p:cNvSpPr>
          <p:nvPr/>
        </p:nvSpPr>
        <p:spPr>
          <a:xfrm>
            <a:off x="11334750" y="7219950"/>
            <a:ext cx="266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00" b="1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737B84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B88C94-A884-4B6B-7379-5F807658C0B4}"/>
              </a:ext>
            </a:extLst>
          </p:cNvPr>
          <p:cNvSpPr>
            <a:spLocks noGrp="1"/>
          </p:cNvSpPr>
          <p:nvPr/>
        </p:nvSpPr>
        <p:spPr>
          <a:xfrm rot="5400000">
            <a:off x="5998799" y="-6001639"/>
            <a:ext cx="194400" cy="12192001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625C37B-71BD-FDCD-5938-3761505835D4}"/>
              </a:ext>
            </a:extLst>
          </p:cNvPr>
          <p:cNvSpPr>
            <a:spLocks noGrp="1"/>
          </p:cNvSpPr>
          <p:nvPr/>
        </p:nvSpPr>
        <p:spPr>
          <a:xfrm>
            <a:off x="7961550" y="856125"/>
            <a:ext cx="51435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BB319BE-8640-B09C-959C-325ECFC4DF78}"/>
              </a:ext>
            </a:extLst>
          </p:cNvPr>
          <p:cNvSpPr>
            <a:spLocks noGrp="1"/>
          </p:cNvSpPr>
          <p:nvPr/>
        </p:nvSpPr>
        <p:spPr>
          <a:xfrm>
            <a:off x="758700" y="5392758"/>
            <a:ext cx="51597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Safety</a:t>
            </a:r>
            <a:r>
              <a:rPr>
                <a:solidFill>
                  <a:schemeClr val="bg1"/>
                </a:solidFill>
                <a:latin typeface="Inter"/>
                <a:ea typeface="Inter"/>
                <a:cs typeface="Inter"/>
              </a:rPr>
              <a:t> remains central.</a:t>
            </a:r>
          </a:p>
          <a:p>
            <a:pPr algn="r">
              <a:buNone/>
            </a:pPr>
            <a:r>
              <a:rPr sz="28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Production</a:t>
            </a:r>
            <a:r>
              <a:rPr>
                <a:solidFill>
                  <a:srgbClr val="C8102E"/>
                </a:solidFill>
                <a:latin typeface="Inter"/>
                <a:ea typeface="Inter"/>
                <a:cs typeface="Inter"/>
              </a:rPr>
              <a:t> </a:t>
            </a:r>
            <a:r>
              <a:rPr>
                <a:solidFill>
                  <a:schemeClr val="bg1"/>
                </a:solidFill>
                <a:latin typeface="Inter"/>
                <a:ea typeface="Inter"/>
                <a:cs typeface="Inter"/>
              </a:rPr>
              <a:t>matters too.</a:t>
            </a:r>
          </a:p>
        </p:txBody>
      </p:sp>
      <p:pic>
        <p:nvPicPr>
          <p:cNvPr id="5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207" y="7087960"/>
            <a:ext cx="696686" cy="4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2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11E0FDD-A3D7-4E6D-BA10-3DAFDD56FF7B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THE ASSURANCE JOURNEY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9B7A0F-3E8A-4D5C-BC6C-3C8D2A9DD340}"/>
              </a:ext>
            </a:extLst>
          </p:cNvPr>
          <p:cNvSpPr>
            <a:spLocks noGrp="1"/>
          </p:cNvSpPr>
          <p:nvPr/>
        </p:nvSpPr>
        <p:spPr>
          <a:xfrm>
            <a:off x="666750" y="847725"/>
            <a:ext cx="51435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3BBF05-B7B3-485C-9FFA-845FC0FF706D}"/>
              </a:ext>
            </a:extLst>
          </p:cNvPr>
          <p:cNvSpPr>
            <a:spLocks noGrp="1"/>
          </p:cNvSpPr>
          <p:nvPr/>
        </p:nvSpPr>
        <p:spPr>
          <a:xfrm>
            <a:off x="666750" y="1123950"/>
            <a:ext cx="72390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5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5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Clarity at every stage</a:t>
            </a:r>
          </a:p>
          <a:p>
            <a:pPr algn="l">
              <a:buNone/>
              <a:defRPr sz="35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5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of collision prevention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AA7AEE-F448-4F97-AC2C-A5C08D991110}"/>
              </a:ext>
            </a:extLst>
          </p:cNvPr>
          <p:cNvSpPr>
            <a:spLocks noGrp="1"/>
          </p:cNvSpPr>
          <p:nvPr/>
        </p:nvSpPr>
        <p:spPr>
          <a:xfrm>
            <a:off x="7239000" y="1238250"/>
            <a:ext cx="40005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D9DDE1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D9DDE1"/>
                </a:solidFill>
                <a:latin typeface="Inter"/>
                <a:ea typeface="Inter"/>
                <a:cs typeface="Inter"/>
              </a:rPr>
              <a:t>Support from the first assessment through implementation and ongoing operation, with clear evidence at each stage.</a:t>
            </a:r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3E48EC7A-04C9-4F27-9212-EED5E452E006}"/>
              </a:ext>
            </a:extLst>
          </p:cNvPr>
          <p:cNvSpPr>
            <a:spLocks noGrp="1"/>
          </p:cNvSpPr>
          <p:nvPr/>
        </p:nvSpPr>
        <p:spPr>
          <a:xfrm>
            <a:off x="666750" y="2667000"/>
            <a:ext cx="10858500" cy="0"/>
          </a:xfrm>
          <a:prstGeom prst="line">
            <a:avLst/>
          </a:prstGeom>
          <a:noFill/>
          <a:ln w="19050">
            <a:solidFill>
              <a:srgbClr val="737B8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0B5558-BCE1-4B66-877A-E8CF614EB884}"/>
              </a:ext>
            </a:extLst>
          </p:cNvPr>
          <p:cNvSpPr>
            <a:spLocks noGrp="1"/>
          </p:cNvSpPr>
          <p:nvPr/>
        </p:nvSpPr>
        <p:spPr>
          <a:xfrm>
            <a:off x="666750" y="3067050"/>
            <a:ext cx="857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9286" lnSpcReduction="10000"/>
          </a:bodyPr>
          <a:lstStyle/>
          <a:p>
            <a:pPr algn="l">
              <a:buNone/>
              <a:defRPr sz="420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42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pic>
        <p:nvPicPr>
          <p:cNvPr id="33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90900" y="3086100"/>
            <a:ext cx="495300" cy="4953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D4AFB6F-84EE-44BB-93AB-BF94B93AFB8B}"/>
              </a:ext>
            </a:extLst>
          </p:cNvPr>
          <p:cNvSpPr>
            <a:spLocks noGrp="1"/>
          </p:cNvSpPr>
          <p:nvPr/>
        </p:nvSpPr>
        <p:spPr>
          <a:xfrm>
            <a:off x="666750" y="4000500"/>
            <a:ext cx="3143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9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Understand and select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8A80AE-6200-4E1D-A32C-95EA4C7254BB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309562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D9DDE1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D9DDE1"/>
                </a:solidFill>
                <a:latin typeface="Inter"/>
                <a:ea typeface="Inter"/>
                <a:cs typeface="Inter"/>
              </a:rPr>
              <a:t>Understand traffic risks and define requirements. Evaluate suppliers and test solutions against agreed criteria for the mine.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D42CF03B-0837-4A8E-A278-ED54AF7341F2}"/>
              </a:ext>
            </a:extLst>
          </p:cNvPr>
          <p:cNvSpPr>
            <a:spLocks noGrp="1"/>
          </p:cNvSpPr>
          <p:nvPr/>
        </p:nvSpPr>
        <p:spPr>
          <a:xfrm>
            <a:off x="4095750" y="3048000"/>
            <a:ext cx="0" cy="3238500"/>
          </a:xfrm>
          <a:prstGeom prst="line">
            <a:avLst/>
          </a:prstGeom>
          <a:noFill/>
          <a:ln w="19050">
            <a:solidFill>
              <a:srgbClr val="737B8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4062CD-FC17-4139-9F94-FEA54F771806}"/>
              </a:ext>
            </a:extLst>
          </p:cNvPr>
          <p:cNvSpPr>
            <a:spLocks noGrp="1"/>
          </p:cNvSpPr>
          <p:nvPr/>
        </p:nvSpPr>
        <p:spPr>
          <a:xfrm>
            <a:off x="4381500" y="3067050"/>
            <a:ext cx="857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9286" lnSpcReduction="10000"/>
          </a:bodyPr>
          <a:lstStyle/>
          <a:p>
            <a:pPr algn="l">
              <a:buNone/>
              <a:defRPr sz="420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42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pic>
        <p:nvPicPr>
          <p:cNvPr id="38" name="Picture 3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105650" y="3086100"/>
            <a:ext cx="495300" cy="4953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4C01ED-0C89-4F0D-9ACB-B410DC89E748}"/>
              </a:ext>
            </a:extLst>
          </p:cNvPr>
          <p:cNvSpPr>
            <a:spLocks noGrp="1"/>
          </p:cNvSpPr>
          <p:nvPr/>
        </p:nvSpPr>
        <p:spPr>
          <a:xfrm>
            <a:off x="4381500" y="4000500"/>
            <a:ext cx="3143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9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Prepare and implement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EF9723-ACE0-49F2-B00E-66095DF971D8}"/>
              </a:ext>
            </a:extLst>
          </p:cNvPr>
          <p:cNvSpPr>
            <a:spLocks noGrp="1"/>
          </p:cNvSpPr>
          <p:nvPr/>
        </p:nvSpPr>
        <p:spPr>
          <a:xfrm>
            <a:off x="4381500" y="4762500"/>
            <a:ext cx="309562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D9DDE1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D9DDE1"/>
                </a:solidFill>
                <a:latin typeface="Inter"/>
                <a:ea typeface="Inter"/>
                <a:cs typeface="Inter"/>
              </a:rPr>
              <a:t>Prepare procedures, people and operating practices. Support implementation with clear responsibilities and readiness reviews.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637DA216-6188-4C30-BF27-36115855F148}"/>
              </a:ext>
            </a:extLst>
          </p:cNvPr>
          <p:cNvSpPr>
            <a:spLocks noGrp="1"/>
          </p:cNvSpPr>
          <p:nvPr/>
        </p:nvSpPr>
        <p:spPr>
          <a:xfrm>
            <a:off x="7810500" y="3048000"/>
            <a:ext cx="0" cy="3238500"/>
          </a:xfrm>
          <a:prstGeom prst="line">
            <a:avLst/>
          </a:prstGeom>
          <a:noFill/>
          <a:ln w="19050">
            <a:solidFill>
              <a:srgbClr val="737B8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6CDB41-240E-4C6E-BFAC-C2D217E83FFA}"/>
              </a:ext>
            </a:extLst>
          </p:cNvPr>
          <p:cNvSpPr>
            <a:spLocks noGrp="1"/>
          </p:cNvSpPr>
          <p:nvPr/>
        </p:nvSpPr>
        <p:spPr>
          <a:xfrm>
            <a:off x="8096250" y="3067050"/>
            <a:ext cx="857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9286" lnSpcReduction="10000"/>
          </a:bodyPr>
          <a:lstStyle/>
          <a:p>
            <a:pPr algn="l">
              <a:buNone/>
              <a:defRPr sz="420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420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pic>
        <p:nvPicPr>
          <p:cNvPr id="43" name="Picture 3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820400" y="3086100"/>
            <a:ext cx="495300" cy="4953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1C20A14-B6F4-4988-95ED-06382DC425FA}"/>
              </a:ext>
            </a:extLst>
          </p:cNvPr>
          <p:cNvSpPr>
            <a:spLocks noGrp="1"/>
          </p:cNvSpPr>
          <p:nvPr/>
        </p:nvSpPr>
        <p:spPr>
          <a:xfrm>
            <a:off x="8096250" y="4000500"/>
            <a:ext cx="31432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9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9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Verify and sustain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4630B49-CB7E-46B7-BC26-9A5E495AC0C6}"/>
              </a:ext>
            </a:extLst>
          </p:cNvPr>
          <p:cNvSpPr>
            <a:spLocks noGrp="1"/>
          </p:cNvSpPr>
          <p:nvPr/>
        </p:nvSpPr>
        <p:spPr>
          <a:xfrm>
            <a:off x="8096250" y="4762500"/>
            <a:ext cx="309562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D9DDE1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D9DDE1"/>
                </a:solidFill>
                <a:latin typeface="Inter"/>
                <a:ea typeface="Inter"/>
                <a:cs typeface="Inter"/>
              </a:rPr>
              <a:t>Verify control performance in operation. Track adoption, production impact and the evidence that corrective actions work.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11344C-7390-4BF7-9027-EE5CAD1F6A4D}"/>
              </a:ext>
            </a:extLst>
          </p:cNvPr>
          <p:cNvSpPr>
            <a:spLocks noGrp="1"/>
          </p:cNvSpPr>
          <p:nvPr/>
        </p:nvSpPr>
        <p:spPr>
          <a:xfrm>
            <a:off x="11334750" y="7219950"/>
            <a:ext cx="266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pic>
        <p:nvPicPr>
          <p:cNvPr id="47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207" y="7087960"/>
            <a:ext cx="696686" cy="4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31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1621A3F0-215A-4325-913E-4C2D5F99C6FF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OUR SERVICES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34C83B-C5A5-4D67-B15C-26CF67511A75}"/>
              </a:ext>
            </a:extLst>
          </p:cNvPr>
          <p:cNvSpPr>
            <a:spLocks noGrp="1"/>
          </p:cNvSpPr>
          <p:nvPr/>
        </p:nvSpPr>
        <p:spPr>
          <a:xfrm>
            <a:off x="666750" y="847725"/>
            <a:ext cx="51435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7CA41B-886D-4385-8033-F01E7206C6FA}"/>
              </a:ext>
            </a:extLst>
          </p:cNvPr>
          <p:cNvSpPr>
            <a:spLocks noGrp="1"/>
          </p:cNvSpPr>
          <p:nvPr/>
        </p:nvSpPr>
        <p:spPr>
          <a:xfrm>
            <a:off x="666750" y="1123950"/>
            <a:ext cx="65722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525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3525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Requirements, selection</a:t>
            </a:r>
          </a:p>
          <a:p>
            <a:pPr algn="l">
              <a:buNone/>
              <a:defRPr sz="3525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3525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and implementation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D773FC-000B-49F2-931B-480D0DFA23FA}"/>
              </a:ext>
            </a:extLst>
          </p:cNvPr>
          <p:cNvSpPr>
            <a:spLocks noGrp="1"/>
          </p:cNvSpPr>
          <p:nvPr/>
        </p:nvSpPr>
        <p:spPr>
          <a:xfrm>
            <a:off x="9525000" y="0"/>
            <a:ext cx="2667000" cy="76200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826C06-6C04-471E-BBC0-6A035425A07D}"/>
              </a:ext>
            </a:extLst>
          </p:cNvPr>
          <p:cNvSpPr>
            <a:spLocks noGrp="1"/>
          </p:cNvSpPr>
          <p:nvPr/>
        </p:nvSpPr>
        <p:spPr>
          <a:xfrm>
            <a:off x="9906000" y="819150"/>
            <a:ext cx="18097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SERVICE PORTFOLIO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841236-ACEE-481F-9DC5-F97E6ECA7C30}"/>
              </a:ext>
            </a:extLst>
          </p:cNvPr>
          <p:cNvSpPr>
            <a:spLocks noGrp="1"/>
          </p:cNvSpPr>
          <p:nvPr/>
        </p:nvSpPr>
        <p:spPr>
          <a:xfrm>
            <a:off x="9886950" y="2781300"/>
            <a:ext cx="184785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4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01 – 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957A51-2454-4C92-96FD-599D2FD83BD3}"/>
              </a:ext>
            </a:extLst>
          </p:cNvPr>
          <p:cNvSpPr>
            <a:spLocks noGrp="1"/>
          </p:cNvSpPr>
          <p:nvPr/>
        </p:nvSpPr>
        <p:spPr>
          <a:xfrm>
            <a:off x="10363200" y="3905250"/>
            <a:ext cx="876300" cy="5715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186830-6D6A-4143-A20C-0510A121A9FD}"/>
              </a:ext>
            </a:extLst>
          </p:cNvPr>
          <p:cNvSpPr>
            <a:spLocks noGrp="1"/>
          </p:cNvSpPr>
          <p:nvPr/>
        </p:nvSpPr>
        <p:spPr>
          <a:xfrm>
            <a:off x="666750" y="2838450"/>
            <a:ext cx="5524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55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pic>
        <p:nvPicPr>
          <p:cNvPr id="37" name="Picture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09700" y="2800350"/>
            <a:ext cx="495300" cy="495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9C016A-D0B0-4C9C-B472-FFC07670BB1E}"/>
              </a:ext>
            </a:extLst>
          </p:cNvPr>
          <p:cNvSpPr>
            <a:spLocks noGrp="1"/>
          </p:cNvSpPr>
          <p:nvPr/>
        </p:nvSpPr>
        <p:spPr>
          <a:xfrm>
            <a:off x="2152650" y="2828925"/>
            <a:ext cx="2905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6806"/>
          </a:bodyPr>
          <a:lstStyle/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Risk assessments</a:t>
            </a:r>
          </a:p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and requirements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8A2E66-9E22-4FB5-AF1B-36E474FE69C4}"/>
              </a:ext>
            </a:extLst>
          </p:cNvPr>
          <p:cNvSpPr>
            <a:spLocks noGrp="1"/>
          </p:cNvSpPr>
          <p:nvPr/>
        </p:nvSpPr>
        <p:spPr>
          <a:xfrm>
            <a:off x="5257800" y="2800350"/>
            <a:ext cx="3714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Assess mine traffic risks and control gaps. Define user requirements and test criteria, supported by traffic management plans, Codes of Practice and procedures.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91BEEEC2-27A8-45AF-89E8-54324F2DB167}"/>
              </a:ext>
            </a:extLst>
          </p:cNvPr>
          <p:cNvSpPr>
            <a:spLocks noGrp="1"/>
          </p:cNvSpPr>
          <p:nvPr/>
        </p:nvSpPr>
        <p:spPr>
          <a:xfrm>
            <a:off x="666750" y="3905250"/>
            <a:ext cx="8305800" cy="0"/>
          </a:xfrm>
          <a:prstGeom prst="line">
            <a:avLst/>
          </a:prstGeom>
          <a:noFill/>
          <a:ln w="19050">
            <a:solidFill>
              <a:srgbClr val="D9DD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6BBAE8-C74B-41C2-B507-F39210FBD804}"/>
              </a:ext>
            </a:extLst>
          </p:cNvPr>
          <p:cNvSpPr>
            <a:spLocks noGrp="1"/>
          </p:cNvSpPr>
          <p:nvPr/>
        </p:nvSpPr>
        <p:spPr>
          <a:xfrm>
            <a:off x="666750" y="4200525"/>
            <a:ext cx="5524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55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pic>
        <p:nvPicPr>
          <p:cNvPr id="42" name="Picture 3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09700" y="4162425"/>
            <a:ext cx="495300" cy="495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47138F08-1FD4-4649-ACB7-10C4AC96667D}"/>
              </a:ext>
            </a:extLst>
          </p:cNvPr>
          <p:cNvSpPr>
            <a:spLocks noGrp="1"/>
          </p:cNvSpPr>
          <p:nvPr/>
        </p:nvSpPr>
        <p:spPr>
          <a:xfrm>
            <a:off x="2152650" y="4191000"/>
            <a:ext cx="2905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451" lnSpcReduction="10000"/>
          </a:bodyPr>
          <a:lstStyle/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Solution evaluation</a:t>
            </a:r>
          </a:p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and testing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F0BF38-BAEB-4538-907C-2494362FD46E}"/>
              </a:ext>
            </a:extLst>
          </p:cNvPr>
          <p:cNvSpPr>
            <a:spLocks noGrp="1"/>
          </p:cNvSpPr>
          <p:nvPr/>
        </p:nvSpPr>
        <p:spPr>
          <a:xfrm>
            <a:off x="5257800" y="4162425"/>
            <a:ext cx="3714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Compare PDS / CPS solutions against the mine’s requirements. Support vendor evaluation and structured testing of detection, machine intervention and operational suitability.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5A278D6D-2E1C-48C2-8014-46EF520E6A0F}"/>
              </a:ext>
            </a:extLst>
          </p:cNvPr>
          <p:cNvSpPr>
            <a:spLocks noGrp="1"/>
          </p:cNvSpPr>
          <p:nvPr/>
        </p:nvSpPr>
        <p:spPr>
          <a:xfrm>
            <a:off x="666750" y="5267325"/>
            <a:ext cx="8305800" cy="0"/>
          </a:xfrm>
          <a:prstGeom prst="line">
            <a:avLst/>
          </a:prstGeom>
          <a:noFill/>
          <a:ln w="19050">
            <a:solidFill>
              <a:srgbClr val="D9DD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4AA24E-15F1-4CE2-AE35-CA18E9E6518D}"/>
              </a:ext>
            </a:extLst>
          </p:cNvPr>
          <p:cNvSpPr>
            <a:spLocks noGrp="1"/>
          </p:cNvSpPr>
          <p:nvPr/>
        </p:nvSpPr>
        <p:spPr>
          <a:xfrm>
            <a:off x="666750" y="5562600"/>
            <a:ext cx="5524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55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pic>
        <p:nvPicPr>
          <p:cNvPr id="47" name="Picture 41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409700" y="5524500"/>
            <a:ext cx="495300" cy="4953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C9A021-677B-4AD4-B38C-45FC5707AA55}"/>
              </a:ext>
            </a:extLst>
          </p:cNvPr>
          <p:cNvSpPr>
            <a:spLocks noGrp="1"/>
          </p:cNvSpPr>
          <p:nvPr/>
        </p:nvSpPr>
        <p:spPr>
          <a:xfrm>
            <a:off x="2152650" y="5553075"/>
            <a:ext cx="290512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6806"/>
          </a:bodyPr>
          <a:lstStyle/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Implementation and</a:t>
            </a:r>
          </a:p>
          <a:p>
            <a:pPr algn="l">
              <a:buNone/>
              <a:defRPr sz="1800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800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operational readiness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F3F2E48-0745-4660-BB70-6151D5CA1F55}"/>
              </a:ext>
            </a:extLst>
          </p:cNvPr>
          <p:cNvSpPr>
            <a:spLocks noGrp="1"/>
          </p:cNvSpPr>
          <p:nvPr/>
        </p:nvSpPr>
        <p:spPr>
          <a:xfrm>
            <a:off x="5257800" y="5524500"/>
            <a:ext cx="371475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Support rollout planning and technical oversight. Review installation readiness, procedures, workforce engagement and training needs with mine teams, OEMs and suppliers.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E269E7-4D0C-4CD4-BA2F-7EF19467D5F5}"/>
              </a:ext>
            </a:extLst>
          </p:cNvPr>
          <p:cNvSpPr>
            <a:spLocks noGrp="1"/>
          </p:cNvSpPr>
          <p:nvPr/>
        </p:nvSpPr>
        <p:spPr>
          <a:xfrm>
            <a:off x="11334750" y="7219950"/>
            <a:ext cx="266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00" b="1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737B84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pic>
        <p:nvPicPr>
          <p:cNvPr id="51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207" y="7087960"/>
            <a:ext cx="696686" cy="4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1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ABD65AC-B066-43C5-9807-4AA4F78A001D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OUR SERVICES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92E74D-5592-438A-8D52-4344CDC5A2FA}"/>
              </a:ext>
            </a:extLst>
          </p:cNvPr>
          <p:cNvSpPr>
            <a:spLocks noGrp="1"/>
          </p:cNvSpPr>
          <p:nvPr/>
        </p:nvSpPr>
        <p:spPr>
          <a:xfrm>
            <a:off x="666750" y="847725"/>
            <a:ext cx="514350" cy="4762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5CC664D-FC0C-46EC-9C68-7237C10753E9}"/>
              </a:ext>
            </a:extLst>
          </p:cNvPr>
          <p:cNvSpPr>
            <a:spLocks noGrp="1"/>
          </p:cNvSpPr>
          <p:nvPr/>
        </p:nvSpPr>
        <p:spPr>
          <a:xfrm>
            <a:off x="666750" y="1123950"/>
            <a:ext cx="61912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5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5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Verification, assurance</a:t>
            </a:r>
          </a:p>
          <a:p>
            <a:pPr algn="l">
              <a:buNone/>
              <a:defRPr sz="352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52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and improvement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A84466-DC0E-48B3-90E7-6A1770FE630C}"/>
              </a:ext>
            </a:extLst>
          </p:cNvPr>
          <p:cNvSpPr>
            <a:spLocks noGrp="1"/>
          </p:cNvSpPr>
          <p:nvPr/>
        </p:nvSpPr>
        <p:spPr>
          <a:xfrm>
            <a:off x="7715250" y="1314450"/>
            <a:ext cx="3524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642"/>
          </a:bodyPr>
          <a:lstStyle/>
          <a:p>
            <a:pPr algn="l">
              <a:buNone/>
              <a:defRPr sz="15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Evidence of performance in daily operation, with practical priorities for improvement.</a:t>
            </a:r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6642F52A-A48E-44D1-A2CF-F7759F115724}"/>
              </a:ext>
            </a:extLst>
          </p:cNvPr>
          <p:cNvSpPr>
            <a:spLocks noGrp="1"/>
          </p:cNvSpPr>
          <p:nvPr/>
        </p:nvSpPr>
        <p:spPr>
          <a:xfrm>
            <a:off x="666750" y="2609850"/>
            <a:ext cx="1085850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BF6CAB-13AC-4A13-96D2-287AB76A3237}"/>
              </a:ext>
            </a:extLst>
          </p:cNvPr>
          <p:cNvSpPr>
            <a:spLocks noGrp="1"/>
          </p:cNvSpPr>
          <p:nvPr/>
        </p:nvSpPr>
        <p:spPr>
          <a:xfrm>
            <a:off x="666750" y="30003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5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pic>
        <p:nvPicPr>
          <p:cNvPr id="33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33750" y="2943225"/>
            <a:ext cx="514350" cy="5143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7C12D0C-0021-4F40-8C3D-D56ED96C96F4}"/>
              </a:ext>
            </a:extLst>
          </p:cNvPr>
          <p:cNvSpPr>
            <a:spLocks noGrp="1"/>
          </p:cNvSpPr>
          <p:nvPr/>
        </p:nvSpPr>
        <p:spPr>
          <a:xfrm>
            <a:off x="666750" y="3867150"/>
            <a:ext cx="3143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PDS / CPS audits and</a:t>
            </a:r>
          </a:p>
          <a:p>
            <a:pPr algn="l">
              <a:buNone/>
              <a:defRPr sz="18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effectiveness reviews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6826BD-0C7B-406F-8611-BAB8F823BCE4}"/>
              </a:ext>
            </a:extLst>
          </p:cNvPr>
          <p:cNvSpPr>
            <a:spLocks noGrp="1"/>
          </p:cNvSpPr>
          <p:nvPr/>
        </p:nvSpPr>
        <p:spPr>
          <a:xfrm>
            <a:off x="666750" y="4819650"/>
            <a:ext cx="3105150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Assess installation quality, configuration, control effectiveness and workforce adoption against agreed requirements, procedures and service obligations.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CA69F1DD-CBFC-4A64-867D-76C9E134C452}"/>
              </a:ext>
            </a:extLst>
          </p:cNvPr>
          <p:cNvSpPr>
            <a:spLocks noGrp="1"/>
          </p:cNvSpPr>
          <p:nvPr/>
        </p:nvSpPr>
        <p:spPr>
          <a:xfrm>
            <a:off x="4095750" y="2952750"/>
            <a:ext cx="0" cy="333375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15360-3CDC-4491-8341-D038A61C5D66}"/>
              </a:ext>
            </a:extLst>
          </p:cNvPr>
          <p:cNvSpPr>
            <a:spLocks noGrp="1"/>
          </p:cNvSpPr>
          <p:nvPr/>
        </p:nvSpPr>
        <p:spPr>
          <a:xfrm>
            <a:off x="4381500" y="30003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5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pic>
        <p:nvPicPr>
          <p:cNvPr id="38" name="Picture 3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48500" y="2943225"/>
            <a:ext cx="514350" cy="5143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FFA5C4A-3C44-4195-A4B0-5FC58DB44484}"/>
              </a:ext>
            </a:extLst>
          </p:cNvPr>
          <p:cNvSpPr>
            <a:spLocks noGrp="1"/>
          </p:cNvSpPr>
          <p:nvPr/>
        </p:nvSpPr>
        <p:spPr>
          <a:xfrm>
            <a:off x="4381500" y="3867150"/>
            <a:ext cx="3143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Continuous assurance</a:t>
            </a:r>
          </a:p>
          <a:p>
            <a:pPr algn="l">
              <a:buNone/>
              <a:defRPr sz="18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and production continuity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6967A9-0D02-48C9-957E-7D5305EBCD25}"/>
              </a:ext>
            </a:extLst>
          </p:cNvPr>
          <p:cNvSpPr>
            <a:spLocks noGrp="1"/>
          </p:cNvSpPr>
          <p:nvPr/>
        </p:nvSpPr>
        <p:spPr>
          <a:xfrm>
            <a:off x="4381500" y="4819650"/>
            <a:ext cx="3105150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Track control performance, recurring issues and corrective actions. Assess avoidable interruptions and production impacts while maintaining the required protective function.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1E73895B-7BBC-46BD-80F1-3A10E5F40831}"/>
              </a:ext>
            </a:extLst>
          </p:cNvPr>
          <p:cNvSpPr>
            <a:spLocks noGrp="1"/>
          </p:cNvSpPr>
          <p:nvPr/>
        </p:nvSpPr>
        <p:spPr>
          <a:xfrm>
            <a:off x="7810500" y="2952750"/>
            <a:ext cx="0" cy="333375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055053-3E51-438E-8EBB-AE31F396FA61}"/>
              </a:ext>
            </a:extLst>
          </p:cNvPr>
          <p:cNvSpPr>
            <a:spLocks noGrp="1"/>
          </p:cNvSpPr>
          <p:nvPr/>
        </p:nvSpPr>
        <p:spPr>
          <a:xfrm>
            <a:off x="8096250" y="30003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5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5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pic>
        <p:nvPicPr>
          <p:cNvPr id="43" name="Picture 3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763250" y="2943225"/>
            <a:ext cx="514350" cy="5143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C2085BC-7318-4CBC-BC42-640E2C05AEEF}"/>
              </a:ext>
            </a:extLst>
          </p:cNvPr>
          <p:cNvSpPr>
            <a:spLocks noGrp="1"/>
          </p:cNvSpPr>
          <p:nvPr/>
        </p:nvSpPr>
        <p:spPr>
          <a:xfrm>
            <a:off x="8096250" y="3867150"/>
            <a:ext cx="31432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Independent incident</a:t>
            </a:r>
          </a:p>
          <a:p>
            <a:pPr algn="l">
              <a:buNone/>
              <a:defRPr sz="18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and failure investigation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844CA4-B8EC-4860-AB21-B3A287B9EAE7}"/>
              </a:ext>
            </a:extLst>
          </p:cNvPr>
          <p:cNvSpPr>
            <a:spLocks noGrp="1"/>
          </p:cNvSpPr>
          <p:nvPr/>
        </p:nvSpPr>
        <p:spPr>
          <a:xfrm>
            <a:off x="8096250" y="4819650"/>
            <a:ext cx="3105150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Examine records, system data and operating conditions to identify contributing factors and control failures. Set out findings, limitations and priorities for corrective action.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90B004-9263-4A46-BE26-E9016E215B80}"/>
              </a:ext>
            </a:extLst>
          </p:cNvPr>
          <p:cNvSpPr>
            <a:spLocks noGrp="1"/>
          </p:cNvSpPr>
          <p:nvPr/>
        </p:nvSpPr>
        <p:spPr>
          <a:xfrm>
            <a:off x="11334750" y="7219950"/>
            <a:ext cx="266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pic>
        <p:nvPicPr>
          <p:cNvPr id="47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753" y="7087960"/>
            <a:ext cx="696686" cy="4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25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03307858-C0AE-440D-AF4F-8125628C1F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524250" cy="7620000"/>
          </a:xfrm>
          <a:prstGeom prst="rect">
            <a:avLst/>
          </a:prstGeom>
          <a:solidFill>
            <a:srgbClr val="252B32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B658F0-346C-418B-8B44-ABDF80DE432F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OUR APPROACH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E7A575-D537-4D1F-BAAD-E7B9A84323C3}"/>
              </a:ext>
            </a:extLst>
          </p:cNvPr>
          <p:cNvSpPr>
            <a:spLocks noGrp="1"/>
          </p:cNvSpPr>
          <p:nvPr/>
        </p:nvSpPr>
        <p:spPr>
          <a:xfrm>
            <a:off x="666750" y="847725"/>
            <a:ext cx="51435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76764D-B88C-489F-81AC-AE5C4A8186D1}"/>
              </a:ext>
            </a:extLst>
          </p:cNvPr>
          <p:cNvSpPr>
            <a:spLocks noGrp="1"/>
          </p:cNvSpPr>
          <p:nvPr/>
        </p:nvSpPr>
        <p:spPr>
          <a:xfrm>
            <a:off x="666750" y="1181100"/>
            <a:ext cx="2333625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2593" lnSpcReduction="10000"/>
          </a:bodyPr>
          <a:lstStyle/>
          <a:p>
            <a:pPr algn="l">
              <a:buNone/>
              <a:defRPr sz="40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0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How we</a:t>
            </a:r>
          </a:p>
          <a:p>
            <a:pPr algn="l">
              <a:buNone/>
              <a:defRPr sz="40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0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57AAFA-7FCD-4E72-88CB-78D78B3D6BD9}"/>
              </a:ext>
            </a:extLst>
          </p:cNvPr>
          <p:cNvSpPr>
            <a:spLocks noGrp="1"/>
          </p:cNvSpPr>
          <p:nvPr/>
        </p:nvSpPr>
        <p:spPr>
          <a:xfrm>
            <a:off x="666750" y="2781300"/>
            <a:ext cx="223837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9142"/>
          </a:bodyPr>
          <a:lstStyle/>
          <a:p>
            <a:pPr algn="l">
              <a:buNone/>
              <a:defRPr sz="1500" b="0">
                <a:solidFill>
                  <a:srgbClr val="D9DDE1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D9DDE1"/>
                </a:solidFill>
                <a:latin typeface="Inter"/>
                <a:ea typeface="Inter"/>
                <a:cs typeface="Inter"/>
              </a:rPr>
              <a:t>We work with mine leadership, operators, engineering teams, OEMs and suppliers, with clear responsibilities and deliverables at each stage.</a:t>
            </a:r>
          </a:p>
        </p:txBody>
      </p:sp>
      <p:pic>
        <p:nvPicPr>
          <p:cNvPr id="44" name="Picture 3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6413" y="4489690"/>
            <a:ext cx="1123950" cy="11239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AF7B064-A057-4DF8-90EB-E85E0C2737BF}"/>
              </a:ext>
            </a:extLst>
          </p:cNvPr>
          <p:cNvSpPr>
            <a:spLocks noGrp="1"/>
          </p:cNvSpPr>
          <p:nvPr/>
        </p:nvSpPr>
        <p:spPr>
          <a:xfrm>
            <a:off x="1595171" y="4868650"/>
            <a:ext cx="11239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INDEPENDENT</a:t>
            </a:r>
          </a:p>
          <a:p>
            <a:pPr algn="ctr">
              <a:buNone/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EVIDENCE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4D7BE079-C886-43C7-B5C8-CE3ED91473D7}"/>
              </a:ext>
            </a:extLst>
          </p:cNvPr>
          <p:cNvSpPr>
            <a:spLocks noGrp="1"/>
          </p:cNvSpPr>
          <p:nvPr/>
        </p:nvSpPr>
        <p:spPr>
          <a:xfrm>
            <a:off x="4210050" y="2286000"/>
            <a:ext cx="6343650" cy="0"/>
          </a:xfrm>
          <a:prstGeom prst="line">
            <a:avLst/>
          </a:prstGeom>
          <a:noFill/>
          <a:ln w="28575">
            <a:solidFill>
              <a:srgbClr val="D9DDE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4863E3-6A40-4C71-B608-F9EC00F77DDB}"/>
              </a:ext>
            </a:extLst>
          </p:cNvPr>
          <p:cNvSpPr>
            <a:spLocks noGrp="1"/>
          </p:cNvSpPr>
          <p:nvPr/>
        </p:nvSpPr>
        <p:spPr>
          <a:xfrm>
            <a:off x="4095750" y="2057400"/>
            <a:ext cx="457200" cy="4572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BA3809-BE5B-4A9A-8D12-DB0034BEA848}"/>
              </a:ext>
            </a:extLst>
          </p:cNvPr>
          <p:cNvSpPr>
            <a:spLocks noGrp="1"/>
          </p:cNvSpPr>
          <p:nvPr/>
        </p:nvSpPr>
        <p:spPr>
          <a:xfrm>
            <a:off x="4095750" y="205740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pic>
        <p:nvPicPr>
          <p:cNvPr id="49" name="Picture 4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095750" y="2952750"/>
            <a:ext cx="552450" cy="5524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AA3001B-58A8-4C48-A875-DF24E0CECDB3}"/>
              </a:ext>
            </a:extLst>
          </p:cNvPr>
          <p:cNvSpPr>
            <a:spLocks noGrp="1"/>
          </p:cNvSpPr>
          <p:nvPr/>
        </p:nvSpPr>
        <p:spPr>
          <a:xfrm>
            <a:off x="4095750" y="3762375"/>
            <a:ext cx="15716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725" b="1" dirty="0">
                <a:solidFill>
                  <a:srgbClr val="252B32"/>
                </a:solidFill>
                <a:latin typeface="Inter"/>
                <a:ea typeface="Inter"/>
                <a:cs typeface="Inter"/>
              </a:rPr>
              <a:t>Define the scope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D12BE2-52BF-4039-98E9-2BA2406B589B}"/>
              </a:ext>
            </a:extLst>
          </p:cNvPr>
          <p:cNvSpPr>
            <a:spLocks noGrp="1"/>
          </p:cNvSpPr>
          <p:nvPr/>
        </p:nvSpPr>
        <p:spPr>
          <a:xfrm>
            <a:off x="4095750" y="4533900"/>
            <a:ext cx="158115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Agree risks, requirements, roles and success criteria. Set the evidence needed for each decision.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3B4B9A-7DDD-42A1-9265-347B99C150FE}"/>
              </a:ext>
            </a:extLst>
          </p:cNvPr>
          <p:cNvSpPr>
            <a:spLocks noGrp="1"/>
          </p:cNvSpPr>
          <p:nvPr/>
        </p:nvSpPr>
        <p:spPr>
          <a:xfrm>
            <a:off x="5943600" y="2057400"/>
            <a:ext cx="457200" cy="4572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7F5E9-90D2-44BF-BFAD-CDF92A1DF570}"/>
              </a:ext>
            </a:extLst>
          </p:cNvPr>
          <p:cNvSpPr>
            <a:spLocks noGrp="1"/>
          </p:cNvSpPr>
          <p:nvPr/>
        </p:nvSpPr>
        <p:spPr>
          <a:xfrm>
            <a:off x="5943600" y="205740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pic>
        <p:nvPicPr>
          <p:cNvPr id="54" name="Picture 4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43600" y="2952750"/>
            <a:ext cx="552450" cy="5524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C92FC81-A7DE-4536-A6EB-A2C615FF529A}"/>
              </a:ext>
            </a:extLst>
          </p:cNvPr>
          <p:cNvSpPr>
            <a:spLocks noGrp="1"/>
          </p:cNvSpPr>
          <p:nvPr/>
        </p:nvSpPr>
        <p:spPr>
          <a:xfrm>
            <a:off x="5943600" y="3762375"/>
            <a:ext cx="15716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725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Evaluate and prepare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3F1B3A-27DA-4C20-9AAE-7D43E60965BC}"/>
              </a:ext>
            </a:extLst>
          </p:cNvPr>
          <p:cNvSpPr>
            <a:spLocks noGrp="1"/>
          </p:cNvSpPr>
          <p:nvPr/>
        </p:nvSpPr>
        <p:spPr>
          <a:xfrm>
            <a:off x="5943600" y="4533900"/>
            <a:ext cx="158115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Assess solutions and test results. Prepare procedures, training needs and operational readiness.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F48880-6038-40F4-83F1-C2BF4896C25B}"/>
              </a:ext>
            </a:extLst>
          </p:cNvPr>
          <p:cNvSpPr>
            <a:spLocks noGrp="1"/>
          </p:cNvSpPr>
          <p:nvPr/>
        </p:nvSpPr>
        <p:spPr>
          <a:xfrm>
            <a:off x="7791450" y="2057400"/>
            <a:ext cx="457200" cy="4572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FEAD74-FDD8-4D32-8DEB-5887F3FE6055}"/>
              </a:ext>
            </a:extLst>
          </p:cNvPr>
          <p:cNvSpPr>
            <a:spLocks noGrp="1"/>
          </p:cNvSpPr>
          <p:nvPr/>
        </p:nvSpPr>
        <p:spPr>
          <a:xfrm>
            <a:off x="7791450" y="205740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pic>
        <p:nvPicPr>
          <p:cNvPr id="59" name="Picture 50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791450" y="2952750"/>
            <a:ext cx="552450" cy="5524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8167836-37FF-4333-853C-AACA9435F671}"/>
              </a:ext>
            </a:extLst>
          </p:cNvPr>
          <p:cNvSpPr>
            <a:spLocks noGrp="1"/>
          </p:cNvSpPr>
          <p:nvPr/>
        </p:nvSpPr>
        <p:spPr>
          <a:xfrm>
            <a:off x="7791450" y="3762375"/>
            <a:ext cx="15716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725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Support and verify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86808A1-0C2A-4EEF-B8E3-04F50BEA3456}"/>
              </a:ext>
            </a:extLst>
          </p:cNvPr>
          <p:cNvSpPr>
            <a:spLocks noGrp="1"/>
          </p:cNvSpPr>
          <p:nvPr/>
        </p:nvSpPr>
        <p:spPr>
          <a:xfrm>
            <a:off x="7791450" y="4533900"/>
            <a:ext cx="158115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Support rollout and verify performance. Report findings, evidence gaps and operational implications.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C7723FF-6D3B-4EB9-AD36-0C8C397D3B04}"/>
              </a:ext>
            </a:extLst>
          </p:cNvPr>
          <p:cNvSpPr>
            <a:spLocks noGrp="1"/>
          </p:cNvSpPr>
          <p:nvPr/>
        </p:nvSpPr>
        <p:spPr>
          <a:xfrm>
            <a:off x="9639300" y="2057400"/>
            <a:ext cx="457200" cy="4572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CD8D10C-6914-4785-A012-DB6E3D5B82D0}"/>
              </a:ext>
            </a:extLst>
          </p:cNvPr>
          <p:cNvSpPr>
            <a:spLocks noGrp="1"/>
          </p:cNvSpPr>
          <p:nvPr/>
        </p:nvSpPr>
        <p:spPr>
          <a:xfrm>
            <a:off x="9639300" y="2057400"/>
            <a:ext cx="4572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buNone/>
              <a:defRPr sz="135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pic>
        <p:nvPicPr>
          <p:cNvPr id="64" name="Picture 55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639300" y="2952750"/>
            <a:ext cx="552450" cy="55245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B5CB1AC-37EE-4D0A-92FE-38B733F24FED}"/>
              </a:ext>
            </a:extLst>
          </p:cNvPr>
          <p:cNvSpPr>
            <a:spLocks noGrp="1"/>
          </p:cNvSpPr>
          <p:nvPr/>
        </p:nvSpPr>
        <p:spPr>
          <a:xfrm>
            <a:off x="9639300" y="3762375"/>
            <a:ext cx="1571625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725" b="1">
                <a:solidFill>
                  <a:srgbClr val="252B32"/>
                </a:solidFill>
                <a:latin typeface="Inter"/>
                <a:ea typeface="Inter"/>
                <a:cs typeface="Inter"/>
              </a:defRPr>
            </a:pPr>
            <a:r>
              <a:rPr sz="1725" b="1">
                <a:solidFill>
                  <a:srgbClr val="252B32"/>
                </a:solidFill>
                <a:latin typeface="Inter"/>
                <a:ea typeface="Inter"/>
                <a:cs typeface="Inter"/>
              </a:rPr>
              <a:t>Review and improve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B4F6426-8514-437B-A99E-2DAD3890C566}"/>
              </a:ext>
            </a:extLst>
          </p:cNvPr>
          <p:cNvSpPr>
            <a:spLocks noGrp="1"/>
          </p:cNvSpPr>
          <p:nvPr/>
        </p:nvSpPr>
        <p:spPr>
          <a:xfrm>
            <a:off x="9639300" y="4533900"/>
            <a:ext cx="1581150" cy="1390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275" b="0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737B84"/>
                </a:solidFill>
                <a:latin typeface="Inter"/>
                <a:ea typeface="Inter"/>
                <a:cs typeface="Inter"/>
              </a:rPr>
              <a:t>Track corrective actions, workforce adoption and production impact through agreed review cycles.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2124EF2-D374-4289-B16C-19F0BB40338E}"/>
              </a:ext>
            </a:extLst>
          </p:cNvPr>
          <p:cNvSpPr>
            <a:spLocks noGrp="1"/>
          </p:cNvSpPr>
          <p:nvPr/>
        </p:nvSpPr>
        <p:spPr>
          <a:xfrm>
            <a:off x="11334750" y="7219950"/>
            <a:ext cx="266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00" b="1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737B84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pic>
        <p:nvPicPr>
          <p:cNvPr id="68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207" y="7087960"/>
            <a:ext cx="696686" cy="435429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2478D3D-7A4C-4B53-9957-E763EC9BA255}"/>
              </a:ext>
            </a:extLst>
          </p:cNvPr>
          <p:cNvSpPr>
            <a:spLocks noGrp="1"/>
          </p:cNvSpPr>
          <p:nvPr/>
        </p:nvSpPr>
        <p:spPr>
          <a:xfrm>
            <a:off x="4095750" y="6191250"/>
            <a:ext cx="718185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>
                <a:solidFill>
                  <a:srgbClr val="737B84"/>
                </a:solidFill>
                <a:latin typeface="Inter"/>
                <a:ea typeface="Inter"/>
                <a:cs typeface="Inter"/>
              </a:defRPr>
            </a:pPr>
            <a:r>
              <a:rPr sz="1275">
                <a:solidFill>
                  <a:srgbClr val="737B84"/>
                </a:solidFill>
                <a:latin typeface="Inter"/>
                <a:ea typeface="Inter"/>
                <a:cs typeface="Inter"/>
              </a:rPr>
              <a:t>Independent review: where Core Sure supports implementation, assurance responsibilities are agreed separately, using a reviewer independent of that work where required.</a:t>
            </a:r>
          </a:p>
        </p:txBody>
      </p:sp>
    </p:spTree>
    <p:extLst>
      <p:ext uri="{BB962C8B-B14F-4D97-AF65-F5344CB8AC3E}">
        <p14:creationId xmlns:p14="http://schemas.microsoft.com/office/powerpoint/2010/main" val="71654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2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3E5C33D-77B5-41ED-903E-D0E16FEB4790}"/>
              </a:ext>
            </a:extLst>
          </p:cNvPr>
          <p:cNvSpPr>
            <a:spLocks noGrp="1"/>
          </p:cNvSpPr>
          <p:nvPr/>
        </p:nvSpPr>
        <p:spPr>
          <a:xfrm>
            <a:off x="12017762" y="0"/>
            <a:ext cx="171450" cy="76200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2A1214-BBD7-43A4-AD87-15C15287FB41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314325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125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BFBDEC-F748-407D-89F5-058164B5DC64}"/>
              </a:ext>
            </a:extLst>
          </p:cNvPr>
          <p:cNvSpPr>
            <a:spLocks noGrp="1"/>
          </p:cNvSpPr>
          <p:nvPr/>
        </p:nvSpPr>
        <p:spPr>
          <a:xfrm>
            <a:off x="666750" y="847725"/>
            <a:ext cx="514350" cy="47625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A47518-2C56-4629-9440-164B17F1C034}"/>
              </a:ext>
            </a:extLst>
          </p:cNvPr>
          <p:cNvSpPr>
            <a:spLocks noGrp="1"/>
          </p:cNvSpPr>
          <p:nvPr/>
        </p:nvSpPr>
        <p:spPr>
          <a:xfrm>
            <a:off x="666750" y="1123950"/>
            <a:ext cx="590550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7789" lnSpcReduction="10000"/>
          </a:bodyPr>
          <a:lstStyle/>
          <a:p>
            <a:pPr algn="l">
              <a:buNone/>
              <a:defRPr sz="36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6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Experience that</a:t>
            </a:r>
          </a:p>
          <a:p>
            <a:pPr algn="l">
              <a:buNone/>
              <a:defRPr sz="36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6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matters underground</a:t>
            </a:r>
          </a:p>
        </p:txBody>
      </p:sp>
      <p:pic>
        <p:nvPicPr>
          <p:cNvPr id="25" name="Picture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2950" y="3086100"/>
            <a:ext cx="1428750" cy="1428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DE82EC-6BDA-4832-B14E-3F67A9B6059F}"/>
              </a:ext>
            </a:extLst>
          </p:cNvPr>
          <p:cNvSpPr>
            <a:spLocks noGrp="1"/>
          </p:cNvSpPr>
          <p:nvPr/>
        </p:nvSpPr>
        <p:spPr>
          <a:xfrm>
            <a:off x="2571750" y="3095625"/>
            <a:ext cx="33813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96930"/>
          </a:bodyPr>
          <a:lstStyle/>
          <a:p>
            <a:pPr algn="l">
              <a:buNone/>
              <a:defRPr sz="21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1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Core Sure brings together practical mining knowledge and assurance discipline.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804705-BA11-4A58-BDF8-ECA1D54119AC}"/>
              </a:ext>
            </a:extLst>
          </p:cNvPr>
          <p:cNvSpPr>
            <a:spLocks noGrp="1"/>
          </p:cNvSpPr>
          <p:nvPr/>
        </p:nvSpPr>
        <p:spPr>
          <a:xfrm>
            <a:off x="2571750" y="4410075"/>
            <a:ext cx="32385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0">
                <a:solidFill>
                  <a:srgbClr val="D9DDE1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D9DDE1"/>
                </a:solidFill>
                <a:latin typeface="Inter"/>
                <a:ea typeface="Inter"/>
                <a:cs typeface="Inter"/>
              </a:rPr>
              <a:t>Replace this statement with the approved team positioning once leadership details and credentials are confirmed.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A6C810FC-230B-4A59-848D-4C51967CCFF1}"/>
              </a:ext>
            </a:extLst>
          </p:cNvPr>
          <p:cNvSpPr>
            <a:spLocks noGrp="1"/>
          </p:cNvSpPr>
          <p:nvPr/>
        </p:nvSpPr>
        <p:spPr>
          <a:xfrm>
            <a:off x="6381750" y="952500"/>
            <a:ext cx="0" cy="5572125"/>
          </a:xfrm>
          <a:prstGeom prst="line">
            <a:avLst/>
          </a:prstGeom>
          <a:noFill/>
          <a:ln w="19050">
            <a:solidFill>
              <a:srgbClr val="737B8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918F33-E6D3-41AB-8530-479E24AD96EA}"/>
              </a:ext>
            </a:extLst>
          </p:cNvPr>
          <p:cNvSpPr>
            <a:spLocks noGrp="1"/>
          </p:cNvSpPr>
          <p:nvPr/>
        </p:nvSpPr>
        <p:spPr>
          <a:xfrm>
            <a:off x="6953250" y="1200150"/>
            <a:ext cx="3810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[NAME AND ROLE]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F319F-5015-4060-AAE8-F5CEC27A9E68}"/>
              </a:ext>
            </a:extLst>
          </p:cNvPr>
          <p:cNvSpPr>
            <a:spLocks noGrp="1"/>
          </p:cNvSpPr>
          <p:nvPr/>
        </p:nvSpPr>
        <p:spPr>
          <a:xfrm>
            <a:off x="6953250" y="1724025"/>
            <a:ext cx="41910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Lorem ipsum dolor sit amet, consectetur adipiscing elit. Integer vitae justo eget magna fermentum iaculis.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22E0B1-8270-4A9E-882A-6C078A1744B5}"/>
              </a:ext>
            </a:extLst>
          </p:cNvPr>
          <p:cNvSpPr>
            <a:spLocks noGrp="1"/>
          </p:cNvSpPr>
          <p:nvPr/>
        </p:nvSpPr>
        <p:spPr>
          <a:xfrm>
            <a:off x="6953250" y="3143250"/>
            <a:ext cx="41910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350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350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[RELEVANT EXPERIENCE AND CREDENTIALS]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3FBBDDA-3E5F-40E7-9283-94B38B8FDACE}"/>
              </a:ext>
            </a:extLst>
          </p:cNvPr>
          <p:cNvSpPr>
            <a:spLocks noGrp="1"/>
          </p:cNvSpPr>
          <p:nvPr/>
        </p:nvSpPr>
        <p:spPr>
          <a:xfrm>
            <a:off x="6953250" y="3667125"/>
            <a:ext cx="4191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Lorem ipsum dolor sit amet, consectetur adipiscing elit. Sed do eiusmod tempor incididunt ut labore et dolore magna aliqua.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F0DE64-8CA7-4981-9C8B-8F6BED313C70}"/>
              </a:ext>
            </a:extLst>
          </p:cNvPr>
          <p:cNvSpPr>
            <a:spLocks noGrp="1"/>
          </p:cNvSpPr>
          <p:nvPr/>
        </p:nvSpPr>
        <p:spPr>
          <a:xfrm>
            <a:off x="6953250" y="5448300"/>
            <a:ext cx="4191000" cy="838200"/>
          </a:xfrm>
          <a:prstGeom prst="rect">
            <a:avLst/>
          </a:prstGeom>
          <a:solidFill>
            <a:srgbClr val="C8102E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CF529E-8A19-4DBE-81E5-982270CAB880}"/>
              </a:ext>
            </a:extLst>
          </p:cNvPr>
          <p:cNvSpPr>
            <a:spLocks noGrp="1"/>
          </p:cNvSpPr>
          <p:nvPr/>
        </p:nvSpPr>
        <p:spPr>
          <a:xfrm>
            <a:off x="7219950" y="5676900"/>
            <a:ext cx="36766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7797"/>
          </a:bodyPr>
          <a:lstStyle/>
          <a:p>
            <a:pPr algn="ctr">
              <a:buNone/>
              <a:defRPr sz="12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75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ADD APPROVED TEAM AND PROJECT DETAILS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D0A67A6-66AB-4E45-B98C-C09022579382}"/>
              </a:ext>
            </a:extLst>
          </p:cNvPr>
          <p:cNvSpPr>
            <a:spLocks noGrp="1"/>
          </p:cNvSpPr>
          <p:nvPr/>
        </p:nvSpPr>
        <p:spPr>
          <a:xfrm>
            <a:off x="11334750" y="7219950"/>
            <a:ext cx="266700" cy="171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9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pic>
        <p:nvPicPr>
          <p:cNvPr id="36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07" y="7087960"/>
            <a:ext cx="696686" cy="435429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F41CAA4-1394-416E-A44C-AE806627FC6E}"/>
              </a:ext>
            </a:extLst>
          </p:cNvPr>
          <p:cNvSpPr>
            <a:spLocks noGrp="1"/>
          </p:cNvSpPr>
          <p:nvPr/>
        </p:nvSpPr>
        <p:spPr>
          <a:xfrm>
            <a:off x="666750" y="552450"/>
            <a:ext cx="409575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/>
          <a:p>
            <a:pPr>
              <a:defRPr sz="1125" b="1">
                <a:solidFill>
                  <a:srgbClr val="C8102E"/>
                </a:solidFill>
                <a:latin typeface="Inter"/>
                <a:ea typeface="Inter"/>
                <a:cs typeface="Inter"/>
              </a:defRPr>
            </a:pPr>
            <a:r>
              <a:rPr sz="1125" b="1">
                <a:solidFill>
                  <a:srgbClr val="C8102E"/>
                </a:solidFill>
                <a:latin typeface="Inter"/>
                <a:ea typeface="Inter"/>
                <a:cs typeface="Inter"/>
              </a:rPr>
              <a:t>OUR PEOPLE AND EXPERIENCE</a:t>
            </a:r>
          </a:p>
        </p:txBody>
      </p:sp>
    </p:spTree>
    <p:extLst>
      <p:ext uri="{BB962C8B-B14F-4D97-AF65-F5344CB8AC3E}">
        <p14:creationId xmlns:p14="http://schemas.microsoft.com/office/powerpoint/2010/main" val="1725920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0E3ECB3-DC14-4F4B-80A8-E0AF4F88AD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7620000"/>
          </a:xfrm>
          <a:prstGeom prst="rect">
            <a:avLst/>
          </a:prstGeom>
          <a:gradFill>
            <a:gsLst>
              <a:gs pos="0">
                <a:srgbClr val="8F1029">
                  <a:alpha val="100000"/>
                </a:srgbClr>
              </a:gs>
              <a:gs pos="55000">
                <a:srgbClr val="C8102E">
                  <a:alpha val="96000"/>
                </a:srgbClr>
              </a:gs>
              <a:gs pos="100000">
                <a:srgbClr val="C8102E">
                  <a:alpha val="72000"/>
                </a:srgbClr>
              </a:gs>
            </a:gsLst>
            <a:lin ang="5400000"/>
          </a:gradFill>
          <a:ln w="0"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4" name="Picture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572250" y="2097142"/>
            <a:ext cx="4953000" cy="3330466"/>
          </a:xfrm>
          <a:prstGeom prst="rect">
            <a:avLst/>
          </a:prstGeom>
        </p:spPr>
      </p:pic>
      <p:pic>
        <p:nvPicPr>
          <p:cNvPr id="25" name="Picture 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66750" y="677798"/>
            <a:ext cx="4095750" cy="62560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8C05F4-FAFE-B8A4-6F01-483525B1FB5C}"/>
              </a:ext>
            </a:extLst>
          </p:cNvPr>
          <p:cNvSpPr>
            <a:spLocks noGrp="1"/>
          </p:cNvSpPr>
          <p:nvPr/>
        </p:nvSpPr>
        <p:spPr>
          <a:xfrm>
            <a:off x="10878900" y="6886124"/>
            <a:ext cx="7239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975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MINING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07FACD-AA34-B0E3-6C10-4EFD07FE52B6}"/>
              </a:ext>
            </a:extLst>
          </p:cNvPr>
          <p:cNvSpPr>
            <a:spLocks noGrp="1"/>
          </p:cNvSpPr>
          <p:nvPr/>
        </p:nvSpPr>
        <p:spPr>
          <a:xfrm>
            <a:off x="10878900" y="7129462"/>
            <a:ext cx="723900" cy="47625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F92DD2-31B9-673E-9070-9A2696B03D51}"/>
              </a:ext>
            </a:extLst>
          </p:cNvPr>
          <p:cNvSpPr>
            <a:spLocks noGrp="1"/>
          </p:cNvSpPr>
          <p:nvPr/>
        </p:nvSpPr>
        <p:spPr>
          <a:xfrm>
            <a:off x="935475" y="6882884"/>
            <a:ext cx="25584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bg1"/>
                </a:solidFill>
                <a:latin typeface="Inter"/>
                <a:ea typeface="Inter"/>
                <a:cs typeface="Inter"/>
              </a:rPr>
              <a:t>core.</a:t>
            </a:r>
            <a:r>
              <a:rPr sz="1200" b="1" dirty="0">
                <a:solidFill>
                  <a:srgbClr val="252B32"/>
                </a:solidFill>
                <a:latin typeface="Inter"/>
                <a:ea typeface="Inter"/>
                <a:cs typeface="Inter"/>
              </a:rPr>
              <a:t>sure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91970E-FB8A-D47A-E929-6594BB6234E2}"/>
              </a:ext>
            </a:extLst>
          </p:cNvPr>
          <p:cNvSpPr>
            <a:spLocks noGrp="1"/>
          </p:cNvSpPr>
          <p:nvPr/>
        </p:nvSpPr>
        <p:spPr>
          <a:xfrm>
            <a:off x="8565453" y="749816"/>
            <a:ext cx="38100" cy="295561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2C7CE2-6EA9-3BAA-EED8-171D347F2DBC}"/>
              </a:ext>
            </a:extLst>
          </p:cNvPr>
          <p:cNvSpPr>
            <a:spLocks noGrp="1"/>
          </p:cNvSpPr>
          <p:nvPr/>
        </p:nvSpPr>
        <p:spPr>
          <a:xfrm>
            <a:off x="8655828" y="731004"/>
            <a:ext cx="3145500" cy="38442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0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025" dirty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Clarity behind </a:t>
            </a:r>
            <a:r>
              <a:rPr sz="2025" b="1" dirty="0">
                <a:solidFill>
                  <a:srgbClr val="252B32"/>
                </a:solidFill>
                <a:latin typeface="Inter"/>
                <a:ea typeface="Inter"/>
                <a:cs typeface="Inter"/>
              </a:rPr>
              <a:t>every</a:t>
            </a:r>
            <a:r>
              <a:rPr sz="2025" dirty="0">
                <a:solidFill>
                  <a:schemeClr val="bg1"/>
                </a:solidFill>
                <a:latin typeface="Inter"/>
                <a:ea typeface="Inter"/>
                <a:cs typeface="Inter"/>
              </a:rPr>
              <a:t> </a:t>
            </a:r>
            <a:r>
              <a:rPr sz="2025" dirty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control™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FD52B2-5308-EB80-D258-8F6B7675A289}"/>
              </a:ext>
            </a:extLst>
          </p:cNvPr>
          <p:cNvSpPr>
            <a:spLocks noGrp="1"/>
          </p:cNvSpPr>
          <p:nvPr/>
        </p:nvSpPr>
        <p:spPr>
          <a:xfrm>
            <a:off x="10878900" y="7196304"/>
            <a:ext cx="72390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  <a:defRPr sz="1200" b="1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1" dirty="0">
                <a:solidFill>
                  <a:schemeClr val="bg1"/>
                </a:solidFill>
                <a:latin typeface="Inter"/>
                <a:ea typeface="Inter"/>
                <a:cs typeface="Inter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6597005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1143</Words>
  <Application>Microsoft Office PowerPoint</Application>
  <DocSecurity>0</DocSecurity>
  <PresentationFormat>Custom</PresentationFormat>
  <Paragraphs>110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Inter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Company Profile</dc:title>
  <dc:creator>Core Sure</dc:creator>
  <cp:lastModifiedBy>Tiaan Tromp</cp:lastModifiedBy>
  <cp:revision>1</cp:revision>
  <dcterms:created xsi:type="dcterms:W3CDTF">2026-09-17T07:25:26Z</dcterms:created>
  <dcterms:modified xsi:type="dcterms:W3CDTF">2026-09-27T14:08:38Z</dcterms:modified>
</cp:coreProperties>
</file>